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12192000" cy="16256000"/>
  <p:notesSz cx="6858000" cy="9144000"/>
  <p:defaultTextStyle>
    <a:defPPr lvl="0">
      <a:defRPr lang="en-US"/>
    </a:defPPr>
    <a:lvl1pPr marL="0" lv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2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2" d="100"/>
          <a:sy n="22" d="100"/>
        </p:scale>
        <p:origin x="2016" y="38"/>
      </p:cViewPr>
      <p:guideLst>
        <p:guide orient="horz" pos="512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5049897"/>
            <a:ext cx="10363200" cy="3484504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9211733"/>
            <a:ext cx="8534400" cy="415431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12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254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381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50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63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76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689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018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60AFD-C8F0-41CE-B15F-C3D045FFA73D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99F3-0827-4128-B7C3-744A8C074F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60AFD-C8F0-41CE-B15F-C3D045FFA73D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99F3-0827-4128-B7C3-744A8C074F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1542815"/>
            <a:ext cx="3657600" cy="3287700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1542815"/>
            <a:ext cx="10769600" cy="3287700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60AFD-C8F0-41CE-B15F-C3D045FFA73D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99F3-0827-4128-B7C3-744A8C074F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60AFD-C8F0-41CE-B15F-C3D045FFA73D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99F3-0827-4128-B7C3-744A8C074F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10445986"/>
            <a:ext cx="10363200" cy="3228622"/>
          </a:xfrm>
        </p:spPr>
        <p:txBody>
          <a:bodyPr anchor="t"/>
          <a:lstStyle>
            <a:lvl1pPr algn="l">
              <a:defRPr sz="71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6889990"/>
            <a:ext cx="10363200" cy="3555999"/>
          </a:xfrm>
        </p:spPr>
        <p:txBody>
          <a:bodyPr anchor="b"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812729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25458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3pPr>
            <a:lvl4pPr marL="2438187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 marL="325091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  <a:lvl6pPr marL="406364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6pPr>
            <a:lvl7pPr marL="4876373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7pPr>
            <a:lvl8pPr marL="5689102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8pPr>
            <a:lvl9pPr marL="6501831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60AFD-C8F0-41CE-B15F-C3D045FFA73D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99F3-0827-4128-B7C3-744A8C074F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12800" y="8989723"/>
            <a:ext cx="7213600" cy="25430104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9600" y="8989723"/>
            <a:ext cx="7213600" cy="25430104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60AFD-C8F0-41CE-B15F-C3D045FFA73D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99F3-0827-4128-B7C3-744A8C074F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650994"/>
            <a:ext cx="10972800" cy="2709333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3638786"/>
            <a:ext cx="5386917" cy="1516473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2729" indent="0">
              <a:buNone/>
              <a:defRPr sz="3600" b="1"/>
            </a:lvl2pPr>
            <a:lvl3pPr marL="1625458" indent="0">
              <a:buNone/>
              <a:defRPr sz="3200" b="1"/>
            </a:lvl3pPr>
            <a:lvl4pPr marL="2438187" indent="0">
              <a:buNone/>
              <a:defRPr sz="2800" b="1"/>
            </a:lvl4pPr>
            <a:lvl5pPr marL="3250916" indent="0">
              <a:buNone/>
              <a:defRPr sz="2800" b="1"/>
            </a:lvl5pPr>
            <a:lvl6pPr marL="4063644" indent="0">
              <a:buNone/>
              <a:defRPr sz="2800" b="1"/>
            </a:lvl6pPr>
            <a:lvl7pPr marL="4876373" indent="0">
              <a:buNone/>
              <a:defRPr sz="2800" b="1"/>
            </a:lvl7pPr>
            <a:lvl8pPr marL="5689102" indent="0">
              <a:buNone/>
              <a:defRPr sz="2800" b="1"/>
            </a:lvl8pPr>
            <a:lvl9pPr marL="6501831" indent="0">
              <a:buNone/>
              <a:defRPr sz="2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5155259"/>
            <a:ext cx="5386917" cy="9366016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3638786"/>
            <a:ext cx="5389033" cy="1516473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2729" indent="0">
              <a:buNone/>
              <a:defRPr sz="3600" b="1"/>
            </a:lvl2pPr>
            <a:lvl3pPr marL="1625458" indent="0">
              <a:buNone/>
              <a:defRPr sz="3200" b="1"/>
            </a:lvl3pPr>
            <a:lvl4pPr marL="2438187" indent="0">
              <a:buNone/>
              <a:defRPr sz="2800" b="1"/>
            </a:lvl4pPr>
            <a:lvl5pPr marL="3250916" indent="0">
              <a:buNone/>
              <a:defRPr sz="2800" b="1"/>
            </a:lvl5pPr>
            <a:lvl6pPr marL="4063644" indent="0">
              <a:buNone/>
              <a:defRPr sz="2800" b="1"/>
            </a:lvl6pPr>
            <a:lvl7pPr marL="4876373" indent="0">
              <a:buNone/>
              <a:defRPr sz="2800" b="1"/>
            </a:lvl7pPr>
            <a:lvl8pPr marL="5689102" indent="0">
              <a:buNone/>
              <a:defRPr sz="2800" b="1"/>
            </a:lvl8pPr>
            <a:lvl9pPr marL="6501831" indent="0">
              <a:buNone/>
              <a:defRPr sz="2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9" y="5155259"/>
            <a:ext cx="5389033" cy="9366016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60AFD-C8F0-41CE-B15F-C3D045FFA73D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99F3-0827-4128-B7C3-744A8C074F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60AFD-C8F0-41CE-B15F-C3D045FFA73D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99F3-0827-4128-B7C3-744A8C074F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60AFD-C8F0-41CE-B15F-C3D045FFA73D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99F3-0827-4128-B7C3-744A8C074F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647230"/>
            <a:ext cx="4011084" cy="2754489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647233"/>
            <a:ext cx="6815667" cy="13874046"/>
          </a:xfrm>
        </p:spPr>
        <p:txBody>
          <a:bodyPr/>
          <a:lstStyle>
            <a:lvl1pPr>
              <a:defRPr sz="5700"/>
            </a:lvl1pPr>
            <a:lvl2pPr>
              <a:defRPr sz="5000"/>
            </a:lvl2pPr>
            <a:lvl3pPr>
              <a:defRPr sz="43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3401722"/>
            <a:ext cx="4011084" cy="11119557"/>
          </a:xfrm>
        </p:spPr>
        <p:txBody>
          <a:bodyPr/>
          <a:lstStyle>
            <a:lvl1pPr marL="0" indent="0">
              <a:buNone/>
              <a:defRPr sz="2500"/>
            </a:lvl1pPr>
            <a:lvl2pPr marL="812729" indent="0">
              <a:buNone/>
              <a:defRPr sz="2100"/>
            </a:lvl2pPr>
            <a:lvl3pPr marL="1625458" indent="0">
              <a:buNone/>
              <a:defRPr sz="1800"/>
            </a:lvl3pPr>
            <a:lvl4pPr marL="2438187" indent="0">
              <a:buNone/>
              <a:defRPr sz="1600"/>
            </a:lvl4pPr>
            <a:lvl5pPr marL="3250916" indent="0">
              <a:buNone/>
              <a:defRPr sz="1600"/>
            </a:lvl5pPr>
            <a:lvl6pPr marL="4063644" indent="0">
              <a:buNone/>
              <a:defRPr sz="1600"/>
            </a:lvl6pPr>
            <a:lvl7pPr marL="4876373" indent="0">
              <a:buNone/>
              <a:defRPr sz="1600"/>
            </a:lvl7pPr>
            <a:lvl8pPr marL="5689102" indent="0">
              <a:buNone/>
              <a:defRPr sz="1600"/>
            </a:lvl8pPr>
            <a:lvl9pPr marL="6501831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60AFD-C8F0-41CE-B15F-C3D045FFA73D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99F3-0827-4128-B7C3-744A8C074F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11379200"/>
            <a:ext cx="7315200" cy="1343379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1452504"/>
            <a:ext cx="7315200" cy="9753600"/>
          </a:xfrm>
        </p:spPr>
        <p:txBody>
          <a:bodyPr/>
          <a:lstStyle>
            <a:lvl1pPr marL="0" indent="0">
              <a:buNone/>
              <a:defRPr sz="5700"/>
            </a:lvl1pPr>
            <a:lvl2pPr marL="812729" indent="0">
              <a:buNone/>
              <a:defRPr sz="5000"/>
            </a:lvl2pPr>
            <a:lvl3pPr marL="1625458" indent="0">
              <a:buNone/>
              <a:defRPr sz="4300"/>
            </a:lvl3pPr>
            <a:lvl4pPr marL="2438187" indent="0">
              <a:buNone/>
              <a:defRPr sz="3600"/>
            </a:lvl4pPr>
            <a:lvl5pPr marL="3250916" indent="0">
              <a:buNone/>
              <a:defRPr sz="3600"/>
            </a:lvl5pPr>
            <a:lvl6pPr marL="4063644" indent="0">
              <a:buNone/>
              <a:defRPr sz="3600"/>
            </a:lvl6pPr>
            <a:lvl7pPr marL="4876373" indent="0">
              <a:buNone/>
              <a:defRPr sz="3600"/>
            </a:lvl7pPr>
            <a:lvl8pPr marL="5689102" indent="0">
              <a:buNone/>
              <a:defRPr sz="3600"/>
            </a:lvl8pPr>
            <a:lvl9pPr marL="6501831" indent="0">
              <a:buNone/>
              <a:defRPr sz="36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12722579"/>
            <a:ext cx="7315200" cy="1907821"/>
          </a:xfrm>
        </p:spPr>
        <p:txBody>
          <a:bodyPr/>
          <a:lstStyle>
            <a:lvl1pPr marL="0" indent="0">
              <a:buNone/>
              <a:defRPr sz="2500"/>
            </a:lvl1pPr>
            <a:lvl2pPr marL="812729" indent="0">
              <a:buNone/>
              <a:defRPr sz="2100"/>
            </a:lvl2pPr>
            <a:lvl3pPr marL="1625458" indent="0">
              <a:buNone/>
              <a:defRPr sz="1800"/>
            </a:lvl3pPr>
            <a:lvl4pPr marL="2438187" indent="0">
              <a:buNone/>
              <a:defRPr sz="1600"/>
            </a:lvl4pPr>
            <a:lvl5pPr marL="3250916" indent="0">
              <a:buNone/>
              <a:defRPr sz="1600"/>
            </a:lvl5pPr>
            <a:lvl6pPr marL="4063644" indent="0">
              <a:buNone/>
              <a:defRPr sz="1600"/>
            </a:lvl6pPr>
            <a:lvl7pPr marL="4876373" indent="0">
              <a:buNone/>
              <a:defRPr sz="1600"/>
            </a:lvl7pPr>
            <a:lvl8pPr marL="5689102" indent="0">
              <a:buNone/>
              <a:defRPr sz="1600"/>
            </a:lvl8pPr>
            <a:lvl9pPr marL="6501831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60AFD-C8F0-41CE-B15F-C3D045FFA73D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99F3-0827-4128-B7C3-744A8C074F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650994"/>
            <a:ext cx="10972800" cy="2709333"/>
          </a:xfrm>
          <a:prstGeom prst="rect">
            <a:avLst/>
          </a:prstGeom>
        </p:spPr>
        <p:txBody>
          <a:bodyPr vert="horz" lIns="162546" tIns="81273" rIns="162546" bIns="81273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3793070"/>
            <a:ext cx="10972800" cy="10728209"/>
          </a:xfrm>
          <a:prstGeom prst="rect">
            <a:avLst/>
          </a:prstGeom>
        </p:spPr>
        <p:txBody>
          <a:bodyPr vert="horz" lIns="162546" tIns="81273" rIns="162546" bIns="81273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15066908"/>
            <a:ext cx="2844800" cy="865481"/>
          </a:xfrm>
          <a:prstGeom prst="rect">
            <a:avLst/>
          </a:prstGeom>
        </p:spPr>
        <p:txBody>
          <a:bodyPr vert="horz" lIns="162546" tIns="81273" rIns="162546" bIns="81273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60AFD-C8F0-41CE-B15F-C3D045FFA73D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15066908"/>
            <a:ext cx="3860800" cy="865481"/>
          </a:xfrm>
          <a:prstGeom prst="rect">
            <a:avLst/>
          </a:prstGeom>
        </p:spPr>
        <p:txBody>
          <a:bodyPr vert="horz" lIns="162546" tIns="81273" rIns="162546" bIns="81273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15066908"/>
            <a:ext cx="2844800" cy="865481"/>
          </a:xfrm>
          <a:prstGeom prst="rect">
            <a:avLst/>
          </a:prstGeom>
        </p:spPr>
        <p:txBody>
          <a:bodyPr vert="horz" lIns="162546" tIns="81273" rIns="162546" bIns="81273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799F3-0827-4128-B7C3-744A8C074FE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1625458" rtl="0" eaLnBrk="1" latinLnBrk="0" hangingPunct="1">
        <a:spcBef>
          <a:spcPct val="0"/>
        </a:spcBef>
        <a:buNone/>
        <a:defRPr sz="7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9547" indent="-609547" algn="l" defTabSz="1625458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320684" indent="-507956" algn="l" defTabSz="1625458" rtl="0" eaLnBrk="1" latinLnBrk="0" hangingPunct="1">
        <a:spcBef>
          <a:spcPct val="20000"/>
        </a:spcBef>
        <a:buFont typeface="Arial" pitchFamily="34" charset="0"/>
        <a:buChar char="–"/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031822" indent="-406364" algn="l" defTabSz="1625458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2844551" indent="-406364" algn="l" defTabSz="1625458" rtl="0" eaLnBrk="1" latinLnBrk="0" hangingPunct="1">
        <a:spcBef>
          <a:spcPct val="20000"/>
        </a:spcBef>
        <a:buFont typeface="Arial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280" indent="-406364" algn="l" defTabSz="1625458" rtl="0" eaLnBrk="1" latinLnBrk="0" hangingPunct="1">
        <a:spcBef>
          <a:spcPct val="20000"/>
        </a:spcBef>
        <a:buFont typeface="Arial" pitchFamily="34" charset="0"/>
        <a:buChar char="»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470009" indent="-406364" algn="l" defTabSz="1625458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282738" indent="-406364" algn="l" defTabSz="1625458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095467" indent="-406364" algn="l" defTabSz="1625458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08196" indent="-406364" algn="l" defTabSz="1625458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625458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729" algn="l" defTabSz="1625458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458" algn="l" defTabSz="1625458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187" algn="l" defTabSz="1625458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0916" algn="l" defTabSz="1625458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3644" algn="l" defTabSz="1625458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373" algn="l" defTabSz="1625458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102" algn="l" defTabSz="1625458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1831" algn="l" defTabSz="1625458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95F314B5-11C6-B410-30CD-6239591B628E}"/>
              </a:ext>
            </a:extLst>
          </p:cNvPr>
          <p:cNvSpPr/>
          <p:nvPr/>
        </p:nvSpPr>
        <p:spPr>
          <a:xfrm>
            <a:off x="446049" y="4405744"/>
            <a:ext cx="11396546" cy="1526705"/>
          </a:xfrm>
          <a:prstGeom prst="roundRect">
            <a:avLst/>
          </a:prstGeom>
          <a:solidFill>
            <a:srgbClr val="BDEE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основаниям исключения информации о подрядной организации из реестра квалифицированных подрядных организаций добавлены: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9D3688-CD3A-9B29-6769-C02BAF34AB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2212" y="332509"/>
            <a:ext cx="10079182" cy="1337379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Правительством Российской Федерации усилены требования к подрядным организациям, привлекаемым к работам по капитальному ремонту многоквартирных домов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4963BB-356A-82B3-9A8B-74A67C0192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346" y="1641764"/>
            <a:ext cx="11305308" cy="2621632"/>
          </a:xfrm>
        </p:spPr>
        <p:txBody>
          <a:bodyPr>
            <a:noAutofit/>
          </a:bodyPr>
          <a:lstStyle/>
          <a:p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проведении предварительного отбора подрядных организаций для оказания услуг и (или) выполнения работ по капитальному ремонту общего имущества в многоквартирном доме установлено дополнительное требование к участникам предварительного отбора – отсутствие в отношении участника предварительного отбора решения об исключении подрядной организации из реестра квалифицированных подрядных организаций в случае установления одного из фактов, указанных в подпунктах «з» - «к» пункта 66 данного Положения, в течение года до даты рассмотрения заявок на участие в предварительном отборе комиссией по проведению предварительного отбора.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EAE8E20-46FE-91F6-2B83-2CB44484E44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57" y="434622"/>
            <a:ext cx="2326849" cy="916197"/>
          </a:xfrm>
          <a:prstGeom prst="rect">
            <a:avLst/>
          </a:prstGeom>
        </p:spPr>
      </p:pic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484CC109-7661-C380-E6B3-E8D6302436D7}"/>
              </a:ext>
            </a:extLst>
          </p:cNvPr>
          <p:cNvSpPr/>
          <p:nvPr/>
        </p:nvSpPr>
        <p:spPr>
          <a:xfrm>
            <a:off x="444528" y="6101745"/>
            <a:ext cx="11374244" cy="4661209"/>
          </a:xfrm>
          <a:prstGeom prst="roundRect">
            <a:avLst/>
          </a:prstGeom>
          <a:solidFill>
            <a:schemeClr val="bg1"/>
          </a:solidFill>
          <a:ln w="38100" cmpd="sng">
            <a:solidFill>
              <a:srgbClr val="BDEE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непредставление подрядной организацией в случае изменения сведений о подрядной организации, содержащихся в реестре квалифицированных подрядных организаций, в орган по ведению реестра документов, указанных в пункте 69 настоящего Положения, в установленный срок;</a:t>
            </a:r>
            <a:b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включение информации о подрядной организации, включенной в реестр квалифицированных подрядных организаций, по результатам нового предварительного отбора до истечения периода, на который подрядная организация была включена в реестр квалифицированных подрядных организаций, – в части информации, содержащейся в реестре квалифицированных подрядных организаций и включенной в него по результатам ранее проведенного предварительного отбора.</a:t>
            </a:r>
            <a:endParaRPr lang="ru-RU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92D3FE0-2F7C-C6E0-3510-BDC340D1FFBF}"/>
              </a:ext>
            </a:extLst>
          </p:cNvPr>
          <p:cNvSpPr txBox="1"/>
          <p:nvPr/>
        </p:nvSpPr>
        <p:spPr>
          <a:xfrm>
            <a:off x="517165" y="11022406"/>
            <a:ext cx="1115766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Кроме того, согласно внесенным изменениям Заявка на участие в электронном аукционе не допускается комиссией по осуществлению закупок к участию в электронном аукционе в том числе в случае применения в отношении подрядной организации саморегулируемой организацией меры дисциплинарного воздействия в виде приостановления права выполнять инженерные изыскания, осуществлять подготовку проектной документации, строительство, реконструкцию, капитальный ремонт, снос объектов капитального строительства.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D645C8F-8972-5FFF-FCE1-CB62170DCBA5}"/>
              </a:ext>
            </a:extLst>
          </p:cNvPr>
          <p:cNvSpPr txBox="1"/>
          <p:nvPr/>
        </p:nvSpPr>
        <p:spPr>
          <a:xfrm>
            <a:off x="708313" y="13809039"/>
            <a:ext cx="1108233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Соответствующие изменения внесены Постановлением Правительства РФ от 12.10.2023 № 1690 в Положение о привлечении специализированной некоммерческой организацией, осуществляющей деятельность, направленную на обеспечение проведения капитального ремонта общего имущества в многоквартирных домах, подрядных организаций для оказания услуг и (или) выполнения работ по капитальному ремонту общего имущества в многоквартирном доме, утвержденное Постановлением Правительства РФ от 01.07.2016 № 615 и вступают в силу с 23.10.2023 (за исключением отдельных положений).</a:t>
            </a: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0273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349</Words>
  <Application>Microsoft Office PowerPoint</Application>
  <PresentationFormat>Произвольный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Правительством Российской Федерации усилены требования к подрядным организациям, привлекаемым к работам по капитальному ремонту многоквартирных домов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Правительством Российской Федерации усилены требования к подрядным организациям, привлекаемым к работам по капитальному ремонту многоквартирных домов</dc:title>
  <dc:creator>School102</dc:creator>
  <cp:lastModifiedBy>School102</cp:lastModifiedBy>
  <cp:revision>1</cp:revision>
  <dcterms:modified xsi:type="dcterms:W3CDTF">2023-11-02T13:26:31Z</dcterms:modified>
</cp:coreProperties>
</file>